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58" r:id="rId4"/>
    <p:sldId id="257" r:id="rId5"/>
    <p:sldId id="262" r:id="rId6"/>
    <p:sldId id="263" r:id="rId7"/>
    <p:sldId id="264" r:id="rId8"/>
    <p:sldId id="265" r:id="rId9"/>
    <p:sldId id="267" r:id="rId10"/>
    <p:sldId id="268" r:id="rId11"/>
    <p:sldId id="281" r:id="rId12"/>
    <p:sldId id="280" r:id="rId13"/>
    <p:sldId id="270" r:id="rId14"/>
    <p:sldId id="274" r:id="rId15"/>
    <p:sldId id="272" r:id="rId16"/>
    <p:sldId id="283" r:id="rId17"/>
    <p:sldId id="275" r:id="rId18"/>
    <p:sldId id="276" r:id="rId19"/>
    <p:sldId id="278" r:id="rId20"/>
    <p:sldId id="279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3"/>
      <p:bold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나눔명조" panose="02020603020101020101" pitchFamily="18" charset="-127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86328" autoAdjust="0"/>
  </p:normalViewPr>
  <p:slideViewPr>
    <p:cSldViewPr snapToGrid="0" showGuides="1">
      <p:cViewPr varScale="1">
        <p:scale>
          <a:sx n="41" d="100"/>
          <a:sy n="41" d="100"/>
        </p:scale>
        <p:origin x="66" y="360"/>
      </p:cViewPr>
      <p:guideLst>
        <p:guide orient="horz" pos="2160"/>
        <p:guide pos="386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E33F7-BF24-4026-8F9A-27DB20962446}" type="datetimeFigureOut">
              <a:rPr lang="ko-KR" altLang="en-US" smtClean="0"/>
              <a:t>2017-05-08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852F8-7DBA-49D5-ABC6-24624A2DF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98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국립재활원 뇌졸중 환자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명을 대상으로 두 그룹으로 나눠 진행됐다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 그룹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명은 매일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번씩 전통적인 재활 치료만을 진행했고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 그룹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명은 매일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전통적인 재활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라파엘 스마트 글러브 재활훈련을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동안 병행했다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임상 시험은 뇌졸중 이후의 운동 기능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감각과 관절 기능의 일부를 측정하는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푸글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Fugl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Meye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평가와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잽슨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테일러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Jebsen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-Taylor Hand Function Test)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 기능 평가 방법이 사용됐다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회복속도가 더 빠르고 최종적 회복 결과가 더 높게 나타났다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852F8-7DBA-49D5-ABC6-24624A2DFD7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29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5/8/2017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0.wdp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EjUYXpGzg0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hY7k98TPP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2964869"/>
            <a:ext cx="10058400" cy="1318677"/>
          </a:xfrm>
        </p:spPr>
        <p:txBody>
          <a:bodyPr>
            <a:normAutofit fontScale="90000"/>
          </a:bodyPr>
          <a:lstStyle/>
          <a:p>
            <a:pPr lvl="0" algn="r" eaLnBrk="0" fontAlgn="base" latinLnBrk="0" hangingPunct="0">
              <a:lnSpc>
                <a:spcPct val="100000"/>
              </a:lnSpc>
              <a:spcAft>
                <a:spcPct val="0"/>
              </a:spcAft>
            </a:pPr>
            <a:r>
              <a:rPr lang="ko-KR" altLang="ko-KR" sz="5400" b="1" dirty="0" err="1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Analysis</a:t>
            </a:r>
            <a:r>
              <a:rPr lang="ko-KR" altLang="ko-KR" sz="5400" b="1" dirty="0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of </a:t>
            </a:r>
            <a:r>
              <a:rPr lang="en-US" altLang="ko-KR" sz="5400" b="1" dirty="0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</a:t>
            </a:r>
            <a:r>
              <a:rPr lang="ko-KR" altLang="ko-KR" sz="5400" b="1" dirty="0" err="1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ehabilitation</a:t>
            </a:r>
            <a:r>
              <a:rPr lang="ko-KR" altLang="ko-KR" sz="5400" b="1" dirty="0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5400" b="1" dirty="0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</a:t>
            </a:r>
            <a:r>
              <a:rPr lang="ko-KR" altLang="ko-KR" sz="5400" b="1" dirty="0" err="1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esture</a:t>
            </a:r>
            <a:r>
              <a:rPr lang="ko-KR" altLang="ko-KR" sz="5400" b="1" dirty="0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br>
              <a:rPr lang="en-US" altLang="ko-KR" sz="5400" b="1" dirty="0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ko-KR" sz="5400" b="1" dirty="0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of </a:t>
            </a:r>
            <a:r>
              <a:rPr lang="en-US" altLang="ko-KR" sz="5400" b="1" dirty="0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</a:t>
            </a:r>
            <a:r>
              <a:rPr lang="ko-KR" altLang="ko-KR" sz="5400" b="1" dirty="0" err="1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troke</a:t>
            </a:r>
            <a:r>
              <a:rPr lang="ko-KR" altLang="ko-KR" sz="5400" b="1" dirty="0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5400" b="1" dirty="0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</a:t>
            </a:r>
            <a:r>
              <a:rPr lang="ko-KR" altLang="ko-KR" sz="5400" b="1" dirty="0" err="1">
                <a:solidFill>
                  <a:srgbClr val="2121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atient</a:t>
            </a:r>
            <a:r>
              <a:rPr lang="ko-KR" altLang="ko-KR" sz="28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ko-KR" sz="44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03683" y="4499812"/>
            <a:ext cx="4951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뇌졸중 환자를 위한 재활동작 분석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가은영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01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340436" y="886689"/>
            <a:ext cx="3865419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207547" y="262304"/>
            <a:ext cx="2372765" cy="531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Fugl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-Meyer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970415" y="979461"/>
            <a:ext cx="848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Hand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026" y="408950"/>
            <a:ext cx="6853859" cy="56021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2354" y="2949750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Hand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=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14 point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00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340436" y="886689"/>
            <a:ext cx="3865419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207547" y="262304"/>
            <a:ext cx="2372765" cy="531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Fugl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-Meyer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8855128" y="918165"/>
            <a:ext cx="2836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Speed and coordination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26833" y="2598003"/>
            <a:ext cx="3134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Speed &amp; coordination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= 6 point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559" y="1535294"/>
            <a:ext cx="8240460" cy="33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340436" y="886689"/>
            <a:ext cx="3865419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086762" y="262304"/>
            <a:ext cx="2372765" cy="531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Fugl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-Meyer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313" y="262304"/>
            <a:ext cx="5838200" cy="48465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888" y="5253349"/>
            <a:ext cx="3829050" cy="428625"/>
          </a:xfrm>
          <a:prstGeom prst="rect">
            <a:avLst/>
          </a:prstGeom>
        </p:spPr>
      </p:pic>
      <p:pic>
        <p:nvPicPr>
          <p:cNvPr id="2" name="라파엘 사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12228" y="2089635"/>
            <a:ext cx="5380776" cy="30192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898216" y="917977"/>
            <a:ext cx="2749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NEOFECT - RAPAEL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5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7" name="Straight Connector 8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336628"/>
            <a:ext cx="6909801" cy="3921312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2. WMFT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pPr latinLnBrk="0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Wolf Motor Function Test</a:t>
            </a:r>
          </a:p>
          <a:p>
            <a:pPr latinLnBrk="0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울프 운동기능검사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94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575964" y="886689"/>
            <a:ext cx="362989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629322" y="323480"/>
            <a:ext cx="1523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WMFT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074" y="908255"/>
            <a:ext cx="764824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17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개의 항목으로 구성</a:t>
            </a:r>
            <a:endParaRPr lang="en-US" altLang="ko-KR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0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~5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항목당 수행시간 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120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초로 제한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초시계활용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검사자 간 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97~100, 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검사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재검사 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94~99</a:t>
            </a:r>
            <a:endParaRPr lang="en-US" altLang="ko-KR" sz="4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1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856283" y="6396335"/>
            <a:ext cx="1189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WMFT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7" y="188013"/>
            <a:ext cx="2658525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50" y="204291"/>
            <a:ext cx="2644393" cy="180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178" y="188013"/>
            <a:ext cx="2630137" cy="18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193" y="188013"/>
            <a:ext cx="2655839" cy="18162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97" y="3259441"/>
            <a:ext cx="2638073" cy="180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517" y="3243163"/>
            <a:ext cx="2648276" cy="180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0740" y="3243163"/>
            <a:ext cx="2658525" cy="180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1143" y="3243163"/>
            <a:ext cx="2679070" cy="18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36497" y="2269784"/>
            <a:ext cx="2634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측면으로 탁자위에 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</a:t>
            </a:r>
            <a:r>
              <a:rPr lang="ko-KR" altLang="en-US" sz="20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전완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놓기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13517" y="2269784"/>
            <a:ext cx="2496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2.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측면에서 상자위에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sz="20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전완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올리기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15148" y="2261645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팔꿈치를 측면으로 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펴서 모래주머니 밀기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62580" y="2261645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4.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팔꿈치를 측면으로 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펴기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6954" y="5341212"/>
            <a:ext cx="2573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5.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정면에서 손을 상자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위에 올리기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75045" y="5308656"/>
            <a:ext cx="2650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6.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정면에서 탁자 위에 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손 올리기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48178" y="5321367"/>
            <a:ext cx="2252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7.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모래주머니 차고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손 올리기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390193" y="5321367"/>
            <a:ext cx="2329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8.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모래주머니 끌어 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당기기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139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856283" y="6396334"/>
            <a:ext cx="1189749" cy="180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WMFT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4" y="53662"/>
            <a:ext cx="2666197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11143"/>
          <a:stretch/>
        </p:blipFill>
        <p:spPr>
          <a:xfrm>
            <a:off x="3396709" y="53662"/>
            <a:ext cx="2582399" cy="180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r="14663"/>
          <a:stretch/>
        </p:blipFill>
        <p:spPr>
          <a:xfrm>
            <a:off x="6422269" y="53662"/>
            <a:ext cx="2585790" cy="180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r="15529"/>
          <a:stretch/>
        </p:blipFill>
        <p:spPr>
          <a:xfrm>
            <a:off x="9502386" y="53662"/>
            <a:ext cx="2484401" cy="180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r="11174"/>
          <a:stretch/>
        </p:blipFill>
        <p:spPr>
          <a:xfrm>
            <a:off x="232794" y="2608986"/>
            <a:ext cx="2666197" cy="180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r="9383"/>
          <a:stretch/>
        </p:blipFill>
        <p:spPr>
          <a:xfrm>
            <a:off x="6422270" y="2608986"/>
            <a:ext cx="2585790" cy="180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rcRect r="5421"/>
          <a:stretch/>
        </p:blipFill>
        <p:spPr>
          <a:xfrm>
            <a:off x="3396709" y="2608986"/>
            <a:ext cx="2582399" cy="180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r="11958"/>
          <a:stretch/>
        </p:blipFill>
        <p:spPr>
          <a:xfrm>
            <a:off x="9502386" y="2608986"/>
            <a:ext cx="2543646" cy="180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/>
          <a:srcRect r="5977"/>
          <a:stretch/>
        </p:blipFill>
        <p:spPr>
          <a:xfrm>
            <a:off x="4799414" y="5140267"/>
            <a:ext cx="2666197" cy="1800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80457" y="1967962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9.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캔 들어올리기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28162" y="1967962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10</a:t>
            </a:r>
            <a:r>
              <a:rPr lang="en-US" altLang="ko-KR" sz="2000" b="1"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연필 들어올리기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15274" y="1967962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11.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클립 들어올리기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4494" y="1967962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12. </a:t>
            </a:r>
            <a:r>
              <a:rPr lang="ko-KR" altLang="en-US" sz="20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체커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쌓기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1450" y="4530412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나눔명조" panose="02020603020101020101" pitchFamily="18" charset="-127"/>
                <a:ea typeface="나눔명조" panose="02020603020101020101" pitchFamily="18" charset="-127"/>
              </a:rPr>
              <a:t>13.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카드 뒤집기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22269" y="4525762"/>
            <a:ext cx="2698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15.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약력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(grip strength)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93936" y="4530412"/>
            <a:ext cx="278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14.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자물쇠 열쇠 돌리기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914871" y="4525762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16.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수건 집기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47871" y="5640157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17.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바구니 들기</a:t>
            </a:r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647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575964" y="886689"/>
            <a:ext cx="362989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629322" y="301914"/>
            <a:ext cx="1523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WMFT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616" y="301914"/>
            <a:ext cx="8331552" cy="58495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26831" y="1072229"/>
            <a:ext cx="332815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WMFT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항목별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기능점수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&amp; MBI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항목별상관지수 비교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26831" y="4722956"/>
            <a:ext cx="3345788" cy="1151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※MBI : Modified </a:t>
            </a: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Bathel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Index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일상생활평가도구</a:t>
            </a:r>
          </a:p>
        </p:txBody>
      </p:sp>
    </p:spTree>
    <p:extLst>
      <p:ext uri="{BB962C8B-B14F-4D97-AF65-F5344CB8AC3E}">
        <p14:creationId xmlns:p14="http://schemas.microsoft.com/office/powerpoint/2010/main" val="261441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Rectangle 20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90" name="Rectangle 8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1" name="Rectangle 8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92" name="Straight Connector 9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93" name="Rectangle 9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Rectangle 9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95" name="Rectangle 9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96" name="Straight Connector 9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anual function test tool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519"/>
          <a:stretch/>
        </p:blipFill>
        <p:spPr bwMode="auto">
          <a:xfrm>
            <a:off x="633999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3. MFT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7903027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pPr latinLnBrk="0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Manual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Function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Test</a:t>
            </a:r>
          </a:p>
          <a:p>
            <a:pPr latinLnBrk="0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뇌졸중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상지기능검사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009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575964" y="886689"/>
            <a:ext cx="362989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838514" y="301914"/>
            <a:ext cx="1104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MFT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69938" y="594301"/>
            <a:ext cx="8622873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뇌졸중 환자의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조기재활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의 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신경학적 회복시기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에</a:t>
            </a:r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상지운동기능</a:t>
            </a:r>
            <a:r>
              <a:rPr lang="ko-KR" altLang="en-US" sz="24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을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측정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기록하기 위한 평가</a:t>
            </a:r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가지 범주로 나누어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8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가지 과제로 구성</a:t>
            </a:r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각 항목 당 </a:t>
            </a:r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번의 수행기회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갖게 함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수행 가능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1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불가능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0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r>
              <a:rPr lang="en-US" altLang="ko-KR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(MFT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만점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32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총점은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100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으로 하여 총계를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3.125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배 한 수치로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MFS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를 구함</a:t>
            </a:r>
            <a:r>
              <a:rPr lang="en-US" altLang="ko-KR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5505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-1" y="594359"/>
            <a:ext cx="4092315" cy="2286000"/>
          </a:xfrm>
        </p:spPr>
        <p:txBody>
          <a:bodyPr/>
          <a:lstStyle/>
          <a:p>
            <a:pPr algn="ctr"/>
            <a:r>
              <a:rPr lang="ko-KR" altLang="en-US" b="1" spc="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상지운동기능평가</a:t>
            </a:r>
            <a:br>
              <a:rPr lang="ko-KR" altLang="en-US" b="1" spc="300" dirty="0"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5344" y="1279986"/>
            <a:ext cx="676415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FMA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en-US" altLang="ko-KR" sz="20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Fugl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-Meyer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Assessment,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뇌졸중 기능회복 평가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WMFT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(Wolf Motor Function Test,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울프 운동기능검사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MFT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(Manual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Function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Test,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뇌졸중 상지기능 검사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737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575964" y="886689"/>
            <a:ext cx="362989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838514" y="301914"/>
            <a:ext cx="1104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MFT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347" y="1808432"/>
            <a:ext cx="5543505" cy="3731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상지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앞으로 올리기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(FE : </a:t>
            </a:r>
            <a:r>
              <a:rPr lang="en-US" altLang="ko-KR" sz="20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Flextion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Extremity)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상지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옆으로 올리기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(LE)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손바닥을 뒷머리로 가져가기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(PO)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손바닥을 등에 붙이기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(PD)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공을 쥐기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(GR)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집기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(PI)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입방체 옮기기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(CC)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페그보드</a:t>
            </a:r>
            <a:r>
              <a: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(PP)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0" name="VEjUYXpGzg0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17502" y="1808432"/>
            <a:ext cx="4982512" cy="392982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446579" y="699121"/>
            <a:ext cx="188865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MFT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평가 항목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2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0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3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2" name="Straight Connector 4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3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4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" name="Straight Connector 4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5671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남자, 바닥, 실내, 사람이(가) 표시된 사진&#10;&#10;매우 높은 신뢰도로 생성된 설명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4959" r="12208" b="-2"/>
          <a:stretch/>
        </p:blipFill>
        <p:spPr>
          <a:xfrm>
            <a:off x="628952" y="623178"/>
            <a:ext cx="3671055" cy="2923485"/>
          </a:xfrm>
          <a:prstGeom prst="rect">
            <a:avLst/>
          </a:prstGeom>
        </p:spPr>
      </p:pic>
      <p:pic>
        <p:nvPicPr>
          <p:cNvPr id="9" name="그림 8" descr="벽, 실내, 사람, 남자이(가) 표시된 사진&#10;&#10;매우 높은 신뢰도로 생성된 설명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2629" r="32952"/>
          <a:stretch/>
        </p:blipFill>
        <p:spPr>
          <a:xfrm>
            <a:off x="4465863" y="2512667"/>
            <a:ext cx="2447148" cy="3181568"/>
          </a:xfrm>
          <a:prstGeom prst="rect">
            <a:avLst/>
          </a:prstGeom>
        </p:spPr>
      </p:pic>
      <p:sp>
        <p:nvSpPr>
          <p:cNvPr id="67" name="Rectangle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863" y="623178"/>
            <a:ext cx="2447148" cy="17286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3709572"/>
            <a:ext cx="3659927" cy="197347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 descr="벽, 실내, 사람, 캐비닛이(가) 표시된 사진&#10;&#10;매우 높은 신뢰도로 생성된 설명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209" r="12328"/>
          <a:stretch/>
        </p:blipFill>
        <p:spPr>
          <a:xfrm>
            <a:off x="4465863" y="623178"/>
            <a:ext cx="2447148" cy="1728621"/>
          </a:xfrm>
          <a:prstGeom prst="rect">
            <a:avLst/>
          </a:prstGeom>
        </p:spPr>
      </p:pic>
      <p:pic>
        <p:nvPicPr>
          <p:cNvPr id="8" name="그림 7" descr="벽, 남자, 실내, 사람이(가) 표시된 사진&#10;&#10;매우 높은 신뢰도로 생성된 설명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2" b="6632"/>
          <a:stretch/>
        </p:blipFill>
        <p:spPr>
          <a:xfrm>
            <a:off x="640080" y="3709572"/>
            <a:ext cx="3659927" cy="197347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534655" y="634946"/>
            <a:ext cx="401508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1. FMA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7645495" y="2268189"/>
            <a:ext cx="4015087" cy="3670180"/>
          </a:xfrm>
        </p:spPr>
        <p:txBody>
          <a:bodyPr vert="horz" lIns="0" tIns="45720" rIns="0" bIns="45720" rtlCol="0">
            <a:normAutofit/>
          </a:bodyPr>
          <a:lstStyle/>
          <a:p>
            <a:pPr latinLnBrk="0"/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Fugl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-Meyer Assessment Scale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latinLnBrk="0"/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푸그마이어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뇌졸중 기능회복 평가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06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575964" y="886689"/>
            <a:ext cx="362989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204526" y="280368"/>
            <a:ext cx="2372765" cy="531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Fugl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-Meyer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52880" y="1659285"/>
            <a:ext cx="1072441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뇌졸중으로 인한 </a:t>
            </a:r>
            <a:r>
              <a:rPr lang="ko-KR" altLang="en-US" sz="3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편마비</a:t>
            </a:r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 환자의 운동기능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을 평가</a:t>
            </a:r>
            <a:endParaRPr lang="en-US" altLang="ko-KR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32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Brunnstorm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의 </a:t>
            </a:r>
            <a:r>
              <a:rPr lang="ko-KR" altLang="en-US" sz="32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편마비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환자 회복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6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단계에 따른</a:t>
            </a:r>
            <a:endParaRPr lang="en-US" altLang="ko-KR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	 </a:t>
            </a:r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50</a:t>
            </a:r>
            <a:r>
              <a:rPr lang="ko-KR" alt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가지 세부적 움직임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으로 구성</a:t>
            </a:r>
            <a:endParaRPr lang="en-US" altLang="ko-KR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panose="02020603020101020101" pitchFamily="18" charset="-127"/>
                <a:ea typeface="나눔명조" panose="02020603020101020101" pitchFamily="18" charset="-127"/>
              </a:rPr>
              <a:t>상지기능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특성에 맞게 구성되어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작업치료사가 치료계획을</a:t>
            </a:r>
            <a:endParaRPr lang="en-US" altLang="ko-KR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수립하는 데에 도움을 줌</a:t>
            </a:r>
            <a:endParaRPr lang="en-US" altLang="ko-KR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977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575964" y="886689"/>
            <a:ext cx="362989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204526" y="280368"/>
            <a:ext cx="2372765" cy="531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Fugl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-Meyer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443925" y="1188230"/>
            <a:ext cx="9304150" cy="3576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32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상지운동기능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66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점 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+ 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하지운동기능 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34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점 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= 100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어깨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팔꿈치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아래팔 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손목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손</a:t>
            </a: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3200" b="1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협응능력</a:t>
            </a:r>
            <a:endParaRPr lang="en-US" altLang="ko-KR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0~2</a:t>
            </a:r>
            <a:r>
              <a:rPr lang="ko-KR" altLang="en-US" sz="32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점으로 구성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(0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점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수행불가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2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점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완전히 수행가능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en-US" altLang="ko-KR" sz="3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1969" y="685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6892" y="6443227"/>
            <a:ext cx="8815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※</a:t>
            </a:r>
            <a:r>
              <a:rPr lang="ko-KR" altLang="en-US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협응능력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손발의 여러 근육들과 감각들이 서로 협동해서 움직임을 보이는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47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340436" y="886689"/>
            <a:ext cx="3865419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207547" y="262304"/>
            <a:ext cx="2372765" cy="531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Fugl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-Meyer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8340436" y="1417776"/>
            <a:ext cx="363593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Shoulder/Elbow/Forearm</a:t>
            </a:r>
          </a:p>
          <a:p>
            <a:pPr>
              <a:lnSpc>
                <a:spcPct val="250000"/>
              </a:lnSpc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Wrist</a:t>
            </a:r>
          </a:p>
          <a:p>
            <a:pPr>
              <a:lnSpc>
                <a:spcPct val="250000"/>
              </a:lnSpc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Hand</a:t>
            </a:r>
          </a:p>
          <a:p>
            <a:pPr>
              <a:lnSpc>
                <a:spcPct val="250000"/>
              </a:lnSpc>
            </a:pP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Coordination / Speed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DhY7k98TPP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799" y="317722"/>
            <a:ext cx="7730837" cy="57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3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340436" y="886689"/>
            <a:ext cx="3865419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207547" y="262304"/>
            <a:ext cx="2372765" cy="531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Fugl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-Meyer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8455179" y="951752"/>
            <a:ext cx="3635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Shoulder/Elbow/Forearm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195" y="262304"/>
            <a:ext cx="6803739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3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340436" y="886689"/>
            <a:ext cx="3865419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207547" y="262304"/>
            <a:ext cx="2372765" cy="531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Fugl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-Meyer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8455179" y="951752"/>
            <a:ext cx="3635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Shoulder/Elbow/Forearm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312" y="592087"/>
            <a:ext cx="7830172" cy="51341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99637" y="3198167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Upper arm = 36 point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32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8340436" y="886689"/>
            <a:ext cx="3865419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207547" y="262304"/>
            <a:ext cx="2372765" cy="531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Fugl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-Meyer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941369" y="979461"/>
            <a:ext cx="905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Wrist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044" y="887871"/>
            <a:ext cx="7840496" cy="46285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65571" y="2967335"/>
            <a:ext cx="2415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Wrist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=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10 point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2647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1881</TotalTime>
  <Words>475</Words>
  <Application>Microsoft Office PowerPoint</Application>
  <PresentationFormat>와이드스크린</PresentationFormat>
  <Paragraphs>112</Paragraphs>
  <Slides>20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Arial</vt:lpstr>
      <vt:lpstr>Wingdings</vt:lpstr>
      <vt:lpstr>Calibri Light</vt:lpstr>
      <vt:lpstr>Calibri</vt:lpstr>
      <vt:lpstr>나눔명조</vt:lpstr>
      <vt:lpstr>추억</vt:lpstr>
      <vt:lpstr>Analysis of Rehabilitation Gesture  of Stroke Patient </vt:lpstr>
      <vt:lpstr>상지운동기능평가 </vt:lpstr>
      <vt:lpstr>1. FMA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WMFT</vt:lpstr>
      <vt:lpstr>PowerPoint 프레젠테이션</vt:lpstr>
      <vt:lpstr>PowerPoint 프레젠테이션</vt:lpstr>
      <vt:lpstr>PowerPoint 프레젠테이션</vt:lpstr>
      <vt:lpstr>PowerPoint 프레젠테이션</vt:lpstr>
      <vt:lpstr>3. MFT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재활치료 제스처 분석</dc:title>
  <dc:creator>가은영</dc:creator>
  <cp:lastModifiedBy>가은영</cp:lastModifiedBy>
  <cp:revision>47</cp:revision>
  <dcterms:created xsi:type="dcterms:W3CDTF">2017-04-13T01:14:02Z</dcterms:created>
  <dcterms:modified xsi:type="dcterms:W3CDTF">2017-05-08T08:04:26Z</dcterms:modified>
</cp:coreProperties>
</file>